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8" r:id="rId11"/>
    <p:sldId id="265" r:id="rId12"/>
    <p:sldId id="266" r:id="rId13"/>
    <p:sldId id="269" r:id="rId14"/>
    <p:sldId id="270" r:id="rId15"/>
    <p:sldId id="271" r:id="rId16"/>
    <p:sldId id="272" r:id="rId17"/>
    <p:sldId id="273"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llanmörkt format 2 - Dekorfär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020" autoAdjust="0"/>
  </p:normalViewPr>
  <p:slideViewPr>
    <p:cSldViewPr snapToGrid="0">
      <p:cViewPr varScale="1">
        <p:scale>
          <a:sx n="70" d="100"/>
          <a:sy n="70" d="100"/>
        </p:scale>
        <p:origin x="116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es Makki" userId="d0c14dd2-ce13-49c4-820b-c6a5e60d5a8d" providerId="ADAL" clId="{3C4C41BE-9AD9-4CA1-8B3D-DBA6F8AF4E10}"/>
    <pc:docChg chg="delSld modSld">
      <pc:chgData name="Fares Makki" userId="d0c14dd2-ce13-49c4-820b-c6a5e60d5a8d" providerId="ADAL" clId="{3C4C41BE-9AD9-4CA1-8B3D-DBA6F8AF4E10}" dt="2024-12-09T06:38:49.188" v="1" actId="2696"/>
      <pc:docMkLst>
        <pc:docMk/>
      </pc:docMkLst>
      <pc:sldChg chg="del mod modShow">
        <pc:chgData name="Fares Makki" userId="d0c14dd2-ce13-49c4-820b-c6a5e60d5a8d" providerId="ADAL" clId="{3C4C41BE-9AD9-4CA1-8B3D-DBA6F8AF4E10}" dt="2024-12-09T06:38:49.188" v="1" actId="2696"/>
        <pc:sldMkLst>
          <pc:docMk/>
          <pc:sldMk cId="1169618155" sldId="275"/>
        </pc:sldMkLst>
      </pc:sldChg>
    </pc:docChg>
  </pc:docChgLst>
</pc:chgInfo>
</file>

<file path=ppt/media/image1.jpe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A69364-6D97-4378-97C9-EF97BFA2A8E6}" type="datetimeFigureOut">
              <a:rPr lang="sv-SE" smtClean="0"/>
              <a:t>2024-12-09</a:t>
            </a:fld>
            <a:endParaRPr lang="sv-SE"/>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06F7D0-0F33-4E3B-8AD7-B6F8E2C43B0C}" type="slidenum">
              <a:rPr lang="sv-SE" smtClean="0"/>
              <a:t>‹#›</a:t>
            </a:fld>
            <a:endParaRPr lang="sv-SE"/>
          </a:p>
        </p:txBody>
      </p:sp>
    </p:spTree>
    <p:extLst>
      <p:ext uri="{BB962C8B-B14F-4D97-AF65-F5344CB8AC3E}">
        <p14:creationId xmlns:p14="http://schemas.microsoft.com/office/powerpoint/2010/main" val="3334304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marL="171450" indent="-171450">
              <a:buFont typeface="Arial" panose="020B0604020202020204" pitchFamily="34" charset="0"/>
              <a:buChar char="•"/>
            </a:pPr>
            <a:r>
              <a:rPr lang="sv-SE" dirty="0"/>
              <a:t>Mättat fett kan stacka på varandra och då blir de fast i rumstemperatur </a:t>
            </a:r>
          </a:p>
          <a:p>
            <a:pPr marL="171450" indent="-171450">
              <a:buFont typeface="Arial" panose="020B0604020202020204" pitchFamily="34" charset="0"/>
              <a:buChar char="•"/>
            </a:pPr>
            <a:r>
              <a:rPr lang="sv-SE" dirty="0"/>
              <a:t>Omättat fett böjs beroende på vart dubbelbindning finns. Det gör det svårare att stacka ihop. Därför är omättat vätska i rumstemperatur </a:t>
            </a:r>
          </a:p>
          <a:p>
            <a:endParaRPr lang="sv-SE" dirty="0"/>
          </a:p>
        </p:txBody>
      </p:sp>
      <p:sp>
        <p:nvSpPr>
          <p:cNvPr id="4" name="Platshållare för bildnummer 3"/>
          <p:cNvSpPr>
            <a:spLocks noGrp="1"/>
          </p:cNvSpPr>
          <p:nvPr>
            <p:ph type="sldNum" sz="quarter" idx="5"/>
          </p:nvPr>
        </p:nvSpPr>
        <p:spPr/>
        <p:txBody>
          <a:bodyPr/>
          <a:lstStyle/>
          <a:p>
            <a:fld id="{1B06F7D0-0F33-4E3B-8AD7-B6F8E2C43B0C}" type="slidenum">
              <a:rPr lang="sv-SE" smtClean="0"/>
              <a:t>8</a:t>
            </a:fld>
            <a:endParaRPr lang="sv-SE"/>
          </a:p>
        </p:txBody>
      </p:sp>
    </p:spTree>
    <p:extLst>
      <p:ext uri="{BB962C8B-B14F-4D97-AF65-F5344CB8AC3E}">
        <p14:creationId xmlns:p14="http://schemas.microsoft.com/office/powerpoint/2010/main" val="4069538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a:t>Göra ett tabell: </a:t>
            </a:r>
          </a:p>
          <a:p>
            <a:r>
              <a:rPr lang="sv-SE" dirty="0"/>
              <a:t>Organ </a:t>
            </a:r>
            <a:r>
              <a:rPr lang="sv-SE" sz="1100" dirty="0"/>
              <a:t>// Funktion </a:t>
            </a:r>
          </a:p>
          <a:p>
            <a:pPr marL="171450" indent="-171450">
              <a:buFont typeface="Arial" panose="020B0604020202020204" pitchFamily="34" charset="0"/>
              <a:buChar char="•"/>
            </a:pPr>
            <a:r>
              <a:rPr lang="sv-SE" sz="1100" dirty="0"/>
              <a:t>Munhåla – där matspjälkning börjar både mekanisk (tänder) och kemisk (spott) </a:t>
            </a:r>
          </a:p>
          <a:p>
            <a:pPr marL="171450" indent="-171450">
              <a:buFont typeface="Arial" panose="020B0604020202020204" pitchFamily="34" charset="0"/>
              <a:buChar char="•"/>
            </a:pPr>
            <a:r>
              <a:rPr lang="sv-SE" sz="1100" dirty="0"/>
              <a:t>Spottkörtlar – kemisk matspjälkning. Innehåller enzymer som bryta ner kolhydrater </a:t>
            </a:r>
          </a:p>
          <a:p>
            <a:pPr marL="171450" indent="-171450">
              <a:buFont typeface="Arial" panose="020B0604020202020204" pitchFamily="34" charset="0"/>
              <a:buChar char="•"/>
            </a:pPr>
            <a:r>
              <a:rPr lang="sv-SE" sz="1100" dirty="0"/>
              <a:t>Svalg – separerar matstrupe ifrån luftstrupe </a:t>
            </a:r>
          </a:p>
          <a:p>
            <a:pPr marL="171450" indent="-171450">
              <a:buFont typeface="Arial" panose="020B0604020202020204" pitchFamily="34" charset="0"/>
              <a:buChar char="•"/>
            </a:pPr>
            <a:r>
              <a:rPr lang="sv-SE" sz="1100" dirty="0"/>
              <a:t>Matstrupe – muskler som rör maten till magsäck </a:t>
            </a:r>
          </a:p>
          <a:p>
            <a:pPr marL="171450" indent="-171450">
              <a:buFont typeface="Arial" panose="020B0604020202020204" pitchFamily="34" charset="0"/>
              <a:buChar char="•"/>
            </a:pPr>
            <a:r>
              <a:rPr lang="sv-SE" sz="1100" dirty="0"/>
              <a:t>Magsäck – maten blandas med magsaft (vatten, saltsyra, och enzymer). Saltsyra tar död på de flesta bakterier. Enzymer börjar bryta ner proteiner </a:t>
            </a:r>
          </a:p>
          <a:p>
            <a:pPr marL="171450" indent="-171450">
              <a:buFont typeface="Arial" panose="020B0604020202020204" pitchFamily="34" charset="0"/>
              <a:buChar char="•"/>
            </a:pPr>
            <a:r>
              <a:rPr lang="sv-SE" sz="1100" dirty="0"/>
              <a:t>Tunntarmen – delat upp i tre delar. Första delen används bukspott från bukspottkörteln för att neutralisera saltsyran från magsäcken och enzymer som bryter ner proteiner, kolhydrater, och fetter. Gallan kommer från gallblåsan som hjälper lösa upp fettet i mindre fettdroppar. I andra och tredje delar sugs upp näringen till blodet som transporteras vidare ut till kroppens alla celler. Tunntarmens slemhinna är täckt av tarmludd som ökar ytan för att mer effektiv suga upp näringen </a:t>
            </a:r>
          </a:p>
          <a:p>
            <a:pPr marL="171450" indent="-171450">
              <a:buFont typeface="Arial" panose="020B0604020202020204" pitchFamily="34" charset="0"/>
              <a:buChar char="•"/>
            </a:pPr>
            <a:r>
              <a:rPr lang="sv-SE" sz="1100" dirty="0"/>
              <a:t>Tjocktarmen – upptaget av vatten och salter. De slutliga resterna, såsom fiber, döda celler och bakterier, släpps ut genom ändtarmen i form av avföring. Finns också stor mängden av (bra) bakterier som tillverka K-vitamin</a:t>
            </a:r>
            <a:endParaRPr lang="sv-SE" dirty="0"/>
          </a:p>
        </p:txBody>
      </p:sp>
      <p:sp>
        <p:nvSpPr>
          <p:cNvPr id="4" name="Platshållare för bildnummer 3"/>
          <p:cNvSpPr>
            <a:spLocks noGrp="1"/>
          </p:cNvSpPr>
          <p:nvPr>
            <p:ph type="sldNum" sz="quarter" idx="5"/>
          </p:nvPr>
        </p:nvSpPr>
        <p:spPr/>
        <p:txBody>
          <a:bodyPr/>
          <a:lstStyle/>
          <a:p>
            <a:fld id="{1B06F7D0-0F33-4E3B-8AD7-B6F8E2C43B0C}" type="slidenum">
              <a:rPr lang="sv-SE" smtClean="0"/>
              <a:t>16</a:t>
            </a:fld>
            <a:endParaRPr lang="sv-SE"/>
          </a:p>
        </p:txBody>
      </p:sp>
    </p:spTree>
    <p:extLst>
      <p:ext uri="{BB962C8B-B14F-4D97-AF65-F5344CB8AC3E}">
        <p14:creationId xmlns:p14="http://schemas.microsoft.com/office/powerpoint/2010/main" val="1999156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sv-SE"/>
              <a:t>Klicka här för att ändra mall för rubrikformat</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v-SE"/>
              <a:t>Klicka här för att ändra mall för underrubrikformat</a:t>
            </a:r>
            <a:endParaRPr lang="en-US" dirty="0"/>
          </a:p>
        </p:txBody>
      </p:sp>
      <p:sp>
        <p:nvSpPr>
          <p:cNvPr id="4" name="Date Placeholder 3"/>
          <p:cNvSpPr>
            <a:spLocks noGrp="1"/>
          </p:cNvSpPr>
          <p:nvPr>
            <p:ph type="dt" sz="half" idx="10"/>
          </p:nvPr>
        </p:nvSpPr>
        <p:spPr/>
        <p:txBody>
          <a:bodyPr/>
          <a:lstStyle/>
          <a:p>
            <a:fld id="{108B210A-A31A-4464-8A43-E80B17805EF3}" type="datetimeFigureOut">
              <a:rPr lang="sv-SE" smtClean="0"/>
              <a:t>2024-12-09</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68096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Vertical Text Placeholder 2"/>
          <p:cNvSpPr>
            <a:spLocks noGrp="1"/>
          </p:cNvSpPr>
          <p:nvPr>
            <p:ph type="body" orient="vert" idx="1"/>
          </p:nvPr>
        </p:nvSpPr>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108B210A-A31A-4464-8A43-E80B17805EF3}" type="datetimeFigureOut">
              <a:rPr lang="sv-SE" smtClean="0"/>
              <a:t>2024-12-09</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365656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sv-SE"/>
              <a:t>Klicka här för att ändra mall för rubrikformat</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108B210A-A31A-4464-8A43-E80B17805EF3}" type="datetimeFigureOut">
              <a:rPr lang="sv-SE" smtClean="0"/>
              <a:t>2024-12-09</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1963408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Content Placeholder 2"/>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10"/>
          </p:nvPr>
        </p:nvSpPr>
        <p:spPr/>
        <p:txBody>
          <a:bodyPr/>
          <a:lstStyle/>
          <a:p>
            <a:fld id="{108B210A-A31A-4464-8A43-E80B17805EF3}" type="datetimeFigureOut">
              <a:rPr lang="sv-SE" smtClean="0"/>
              <a:t>2024-12-09</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364622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sv-SE"/>
              <a:t>Klicka här för att ändra mall för rubrikformat</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v-SE"/>
              <a:t>Klicka här för att ändra format på bakgrundstexten</a:t>
            </a:r>
          </a:p>
        </p:txBody>
      </p:sp>
      <p:sp>
        <p:nvSpPr>
          <p:cNvPr id="4" name="Date Placeholder 3"/>
          <p:cNvSpPr>
            <a:spLocks noGrp="1"/>
          </p:cNvSpPr>
          <p:nvPr>
            <p:ph type="dt" sz="half" idx="10"/>
          </p:nvPr>
        </p:nvSpPr>
        <p:spPr/>
        <p:txBody>
          <a:bodyPr/>
          <a:lstStyle/>
          <a:p>
            <a:fld id="{108B210A-A31A-4464-8A43-E80B17805EF3}" type="datetimeFigureOut">
              <a:rPr lang="sv-SE" smtClean="0"/>
              <a:t>2024-12-09</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8818329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5" name="Date Placeholder 4"/>
          <p:cNvSpPr>
            <a:spLocks noGrp="1"/>
          </p:cNvSpPr>
          <p:nvPr>
            <p:ph type="dt" sz="half" idx="10"/>
          </p:nvPr>
        </p:nvSpPr>
        <p:spPr/>
        <p:txBody>
          <a:bodyPr/>
          <a:lstStyle/>
          <a:p>
            <a:fld id="{108B210A-A31A-4464-8A43-E80B17805EF3}" type="datetimeFigureOut">
              <a:rPr lang="sv-SE" smtClean="0"/>
              <a:t>2024-12-09</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2973713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sv-SE"/>
              <a:t>Klicka här för att ändra mall för rubrikformat</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4" name="Content Placeholder 3"/>
          <p:cNvSpPr>
            <a:spLocks noGrp="1"/>
          </p:cNvSpPr>
          <p:nvPr>
            <p:ph sz="half" idx="2"/>
          </p:nvPr>
        </p:nvSpPr>
        <p:spPr>
          <a:xfrm>
            <a:off x="839788" y="2505075"/>
            <a:ext cx="5157787"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6" name="Content Placeholder 5"/>
          <p:cNvSpPr>
            <a:spLocks noGrp="1"/>
          </p:cNvSpPr>
          <p:nvPr>
            <p:ph sz="quarter" idx="4"/>
          </p:nvPr>
        </p:nvSpPr>
        <p:spPr>
          <a:xfrm>
            <a:off x="6172200" y="2505075"/>
            <a:ext cx="5183188"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7" name="Date Placeholder 6"/>
          <p:cNvSpPr>
            <a:spLocks noGrp="1"/>
          </p:cNvSpPr>
          <p:nvPr>
            <p:ph type="dt" sz="half" idx="10"/>
          </p:nvPr>
        </p:nvSpPr>
        <p:spPr/>
        <p:txBody>
          <a:bodyPr/>
          <a:lstStyle/>
          <a:p>
            <a:fld id="{108B210A-A31A-4464-8A43-E80B17805EF3}" type="datetimeFigureOut">
              <a:rPr lang="sv-SE" smtClean="0"/>
              <a:t>2024-12-09</a:t>
            </a:fld>
            <a:endParaRPr lang="sv-SE"/>
          </a:p>
        </p:txBody>
      </p:sp>
      <p:sp>
        <p:nvSpPr>
          <p:cNvPr id="8" name="Footer Placeholder 7"/>
          <p:cNvSpPr>
            <a:spLocks noGrp="1"/>
          </p:cNvSpPr>
          <p:nvPr>
            <p:ph type="ftr" sz="quarter" idx="11"/>
          </p:nvPr>
        </p:nvSpPr>
        <p:spPr/>
        <p:txBody>
          <a:bodyPr/>
          <a:lstStyle/>
          <a:p>
            <a:endParaRPr lang="sv-SE"/>
          </a:p>
        </p:txBody>
      </p:sp>
      <p:sp>
        <p:nvSpPr>
          <p:cNvPr id="9" name="Slide Number Placeholder 8"/>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1058367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Klicka här för att ändra mall för rubrikformat</a:t>
            </a:r>
            <a:endParaRPr lang="en-US" dirty="0"/>
          </a:p>
        </p:txBody>
      </p:sp>
      <p:sp>
        <p:nvSpPr>
          <p:cNvPr id="3" name="Date Placeholder 2"/>
          <p:cNvSpPr>
            <a:spLocks noGrp="1"/>
          </p:cNvSpPr>
          <p:nvPr>
            <p:ph type="dt" sz="half" idx="10"/>
          </p:nvPr>
        </p:nvSpPr>
        <p:spPr/>
        <p:txBody>
          <a:bodyPr/>
          <a:lstStyle/>
          <a:p>
            <a:fld id="{108B210A-A31A-4464-8A43-E80B17805EF3}" type="datetimeFigureOut">
              <a:rPr lang="sv-SE" smtClean="0"/>
              <a:t>2024-12-09</a:t>
            </a:fld>
            <a:endParaRPr lang="sv-SE"/>
          </a:p>
        </p:txBody>
      </p:sp>
      <p:sp>
        <p:nvSpPr>
          <p:cNvPr id="4" name="Footer Placeholder 3"/>
          <p:cNvSpPr>
            <a:spLocks noGrp="1"/>
          </p:cNvSpPr>
          <p:nvPr>
            <p:ph type="ftr" sz="quarter" idx="11"/>
          </p:nvPr>
        </p:nvSpPr>
        <p:spPr/>
        <p:txBody>
          <a:bodyPr/>
          <a:lstStyle/>
          <a:p>
            <a:endParaRPr lang="sv-SE"/>
          </a:p>
        </p:txBody>
      </p:sp>
      <p:sp>
        <p:nvSpPr>
          <p:cNvPr id="5" name="Slide Number Placeholder 4"/>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622718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8B210A-A31A-4464-8A43-E80B17805EF3}" type="datetimeFigureOut">
              <a:rPr lang="sv-SE" smtClean="0"/>
              <a:t>2024-12-09</a:t>
            </a:fld>
            <a:endParaRPr lang="sv-SE"/>
          </a:p>
        </p:txBody>
      </p:sp>
      <p:sp>
        <p:nvSpPr>
          <p:cNvPr id="3" name="Footer Placeholder 2"/>
          <p:cNvSpPr>
            <a:spLocks noGrp="1"/>
          </p:cNvSpPr>
          <p:nvPr>
            <p:ph type="ftr" sz="quarter" idx="11"/>
          </p:nvPr>
        </p:nvSpPr>
        <p:spPr/>
        <p:txBody>
          <a:bodyPr/>
          <a:lstStyle/>
          <a:p>
            <a:endParaRPr lang="sv-SE"/>
          </a:p>
        </p:txBody>
      </p:sp>
      <p:sp>
        <p:nvSpPr>
          <p:cNvPr id="4" name="Slide Number Placeholder 3"/>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1038719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Date Placeholder 4"/>
          <p:cNvSpPr>
            <a:spLocks noGrp="1"/>
          </p:cNvSpPr>
          <p:nvPr>
            <p:ph type="dt" sz="half" idx="10"/>
          </p:nvPr>
        </p:nvSpPr>
        <p:spPr/>
        <p:txBody>
          <a:bodyPr/>
          <a:lstStyle/>
          <a:p>
            <a:fld id="{108B210A-A31A-4464-8A43-E80B17805EF3}" type="datetimeFigureOut">
              <a:rPr lang="sv-SE" smtClean="0"/>
              <a:t>2024-12-09</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16638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sv-SE"/>
              <a:t>Klicka på ikonen för att lägga till en bild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Date Placeholder 4"/>
          <p:cNvSpPr>
            <a:spLocks noGrp="1"/>
          </p:cNvSpPr>
          <p:nvPr>
            <p:ph type="dt" sz="half" idx="10"/>
          </p:nvPr>
        </p:nvSpPr>
        <p:spPr/>
        <p:txBody>
          <a:bodyPr/>
          <a:lstStyle/>
          <a:p>
            <a:fld id="{108B210A-A31A-4464-8A43-E80B17805EF3}" type="datetimeFigureOut">
              <a:rPr lang="sv-SE" smtClean="0"/>
              <a:t>2024-12-09</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DDCA5080-1B02-4D36-9CE5-FA316A7A2553}" type="slidenum">
              <a:rPr lang="sv-SE" smtClean="0"/>
              <a:t>‹#›</a:t>
            </a:fld>
            <a:endParaRPr lang="sv-SE"/>
          </a:p>
        </p:txBody>
      </p:sp>
    </p:spTree>
    <p:extLst>
      <p:ext uri="{BB962C8B-B14F-4D97-AF65-F5344CB8AC3E}">
        <p14:creationId xmlns:p14="http://schemas.microsoft.com/office/powerpoint/2010/main" val="2097198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v-SE"/>
              <a:t>Klicka här för att ändra mall för rubrikformat</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8B210A-A31A-4464-8A43-E80B17805EF3}" type="datetimeFigureOut">
              <a:rPr lang="sv-SE" smtClean="0"/>
              <a:t>2024-12-09</a:t>
            </a:fld>
            <a:endParaRPr lang="sv-S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v-S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CA5080-1B02-4D36-9CE5-FA316A7A2553}" type="slidenum">
              <a:rPr lang="sv-SE" smtClean="0"/>
              <a:t>‹#›</a:t>
            </a:fld>
            <a:endParaRPr lang="sv-SE"/>
          </a:p>
        </p:txBody>
      </p:sp>
    </p:spTree>
    <p:extLst>
      <p:ext uri="{BB962C8B-B14F-4D97-AF65-F5344CB8AC3E}">
        <p14:creationId xmlns:p14="http://schemas.microsoft.com/office/powerpoint/2010/main" val="143514421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38A6988-9B09-E31C-02BF-B4FA6E6864D5}"/>
              </a:ext>
            </a:extLst>
          </p:cNvPr>
          <p:cNvSpPr>
            <a:spLocks noGrp="1"/>
          </p:cNvSpPr>
          <p:nvPr>
            <p:ph type="ctrTitle"/>
          </p:nvPr>
        </p:nvSpPr>
        <p:spPr/>
        <p:txBody>
          <a:bodyPr/>
          <a:lstStyle/>
          <a:p>
            <a:r>
              <a:rPr lang="sv-SE" dirty="0"/>
              <a:t>Naturkunskap 1b</a:t>
            </a:r>
          </a:p>
        </p:txBody>
      </p:sp>
      <p:sp>
        <p:nvSpPr>
          <p:cNvPr id="3" name="Underrubrik 2">
            <a:extLst>
              <a:ext uri="{FF2B5EF4-FFF2-40B4-BE49-F238E27FC236}">
                <a16:creationId xmlns:a16="http://schemas.microsoft.com/office/drawing/2014/main" id="{54882EFC-30CD-5247-B024-8500DD0DFC49}"/>
              </a:ext>
            </a:extLst>
          </p:cNvPr>
          <p:cNvSpPr>
            <a:spLocks noGrp="1"/>
          </p:cNvSpPr>
          <p:nvPr>
            <p:ph type="subTitle" idx="1"/>
          </p:nvPr>
        </p:nvSpPr>
        <p:spPr/>
        <p:txBody>
          <a:bodyPr/>
          <a:lstStyle/>
          <a:p>
            <a:r>
              <a:rPr lang="sv-SE" dirty="0"/>
              <a:t>Hälsa: Vad vi äter</a:t>
            </a:r>
          </a:p>
        </p:txBody>
      </p:sp>
    </p:spTree>
    <p:extLst>
      <p:ext uri="{BB962C8B-B14F-4D97-AF65-F5344CB8AC3E}">
        <p14:creationId xmlns:p14="http://schemas.microsoft.com/office/powerpoint/2010/main" val="2133413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16A20E51-82CD-CB9D-7DAB-3A766701CB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7588" y="0"/>
            <a:ext cx="101552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14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E874F62-9467-1C3A-DD06-1EE5EC2F935F}"/>
              </a:ext>
            </a:extLst>
          </p:cNvPr>
          <p:cNvSpPr>
            <a:spLocks noGrp="1"/>
          </p:cNvSpPr>
          <p:nvPr>
            <p:ph type="title"/>
          </p:nvPr>
        </p:nvSpPr>
        <p:spPr/>
        <p:txBody>
          <a:bodyPr/>
          <a:lstStyle/>
          <a:p>
            <a:r>
              <a:rPr lang="sv-SE" dirty="0"/>
              <a:t>Transfettsyror </a:t>
            </a:r>
          </a:p>
        </p:txBody>
      </p:sp>
      <p:sp>
        <p:nvSpPr>
          <p:cNvPr id="3" name="Platshållare för innehåll 2">
            <a:extLst>
              <a:ext uri="{FF2B5EF4-FFF2-40B4-BE49-F238E27FC236}">
                <a16:creationId xmlns:a16="http://schemas.microsoft.com/office/drawing/2014/main" id="{1E153F8C-6109-F1D8-5084-E911A854DD0C}"/>
              </a:ext>
            </a:extLst>
          </p:cNvPr>
          <p:cNvSpPr>
            <a:spLocks noGrp="1"/>
          </p:cNvSpPr>
          <p:nvPr>
            <p:ph idx="1"/>
          </p:nvPr>
        </p:nvSpPr>
        <p:spPr/>
        <p:txBody>
          <a:bodyPr/>
          <a:lstStyle/>
          <a:p>
            <a:r>
              <a:rPr lang="sv-SE" dirty="0"/>
              <a:t>Finns ofta i högre halter i industritillverkade livsmedel om fettet har härdats (gjort mer hållbar) </a:t>
            </a:r>
          </a:p>
          <a:p>
            <a:r>
              <a:rPr lang="sv-SE" dirty="0"/>
              <a:t>Finns i kött och mejeriprodukter </a:t>
            </a:r>
          </a:p>
        </p:txBody>
      </p:sp>
      <p:pic>
        <p:nvPicPr>
          <p:cNvPr id="4098" name="Picture 2" descr="Fetter – Hälsa">
            <a:extLst>
              <a:ext uri="{FF2B5EF4-FFF2-40B4-BE49-F238E27FC236}">
                <a16:creationId xmlns:a16="http://schemas.microsoft.com/office/drawing/2014/main" id="{01981789-542C-5E3A-7F34-D5E2D8B847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642" y="3160008"/>
            <a:ext cx="9544050" cy="3495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599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9889354-6B77-7982-29EA-D4042C2ECF60}"/>
              </a:ext>
            </a:extLst>
          </p:cNvPr>
          <p:cNvSpPr>
            <a:spLocks noGrp="1"/>
          </p:cNvSpPr>
          <p:nvPr>
            <p:ph type="title"/>
          </p:nvPr>
        </p:nvSpPr>
        <p:spPr/>
        <p:txBody>
          <a:bodyPr/>
          <a:lstStyle/>
          <a:p>
            <a:r>
              <a:rPr lang="sv-SE" dirty="0"/>
              <a:t>Proteiner </a:t>
            </a:r>
          </a:p>
        </p:txBody>
      </p:sp>
      <p:sp>
        <p:nvSpPr>
          <p:cNvPr id="3" name="Platshållare för innehåll 2">
            <a:extLst>
              <a:ext uri="{FF2B5EF4-FFF2-40B4-BE49-F238E27FC236}">
                <a16:creationId xmlns:a16="http://schemas.microsoft.com/office/drawing/2014/main" id="{EEC40438-CDFD-32F6-ADCA-CC1577D5E9E4}"/>
              </a:ext>
            </a:extLst>
          </p:cNvPr>
          <p:cNvSpPr>
            <a:spLocks noGrp="1"/>
          </p:cNvSpPr>
          <p:nvPr>
            <p:ph idx="1"/>
          </p:nvPr>
        </p:nvSpPr>
        <p:spPr/>
        <p:txBody>
          <a:bodyPr/>
          <a:lstStyle/>
          <a:p>
            <a:r>
              <a:rPr lang="sv-SE" dirty="0"/>
              <a:t>Ger en liten del av energi </a:t>
            </a:r>
          </a:p>
          <a:p>
            <a:r>
              <a:rPr lang="sv-SE" dirty="0"/>
              <a:t>Använts för muskler, reparera skador i kroppen, signalsubstanser, hormoner, enzymer, och antikroppar </a:t>
            </a:r>
          </a:p>
          <a:p>
            <a:r>
              <a:rPr lang="sv-SE" dirty="0"/>
              <a:t>Byggd av aminosyror </a:t>
            </a:r>
          </a:p>
          <a:p>
            <a:r>
              <a:rPr lang="sv-SE" dirty="0"/>
              <a:t>Det finns 20 aminosyror av vilken 8 är essentiella (måste ha i vår kost)</a:t>
            </a:r>
          </a:p>
          <a:p>
            <a:pPr lvl="1"/>
            <a:r>
              <a:rPr lang="sv-SE" dirty="0"/>
              <a:t>De andra kan kroppen tillverka själv </a:t>
            </a:r>
          </a:p>
          <a:p>
            <a:pPr lvl="1"/>
            <a:r>
              <a:rPr lang="sv-SE" dirty="0"/>
              <a:t>Kött innehåller de essentiella aminosyror men också ärtväxter och nötter </a:t>
            </a:r>
          </a:p>
          <a:p>
            <a:r>
              <a:rPr lang="sv-SE" dirty="0"/>
              <a:t>I genomsnitt äter vi för mycket protein för att vara nyttigt för kroppen  </a:t>
            </a:r>
          </a:p>
        </p:txBody>
      </p:sp>
    </p:spTree>
    <p:extLst>
      <p:ext uri="{BB962C8B-B14F-4D97-AF65-F5344CB8AC3E}">
        <p14:creationId xmlns:p14="http://schemas.microsoft.com/office/powerpoint/2010/main" val="3273472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4" name="Picture 10" descr="Levels of Protein Structure - Creative Biostructure">
            <a:extLst>
              <a:ext uri="{FF2B5EF4-FFF2-40B4-BE49-F238E27FC236}">
                <a16:creationId xmlns:a16="http://schemas.microsoft.com/office/drawing/2014/main" id="{C59DB041-D3E9-83B7-4AA3-6AC655238D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725" y="1198033"/>
            <a:ext cx="6662949" cy="4461934"/>
          </a:xfrm>
          <a:prstGeom prst="rect">
            <a:avLst/>
          </a:prstGeom>
          <a:noFill/>
          <a:extLst>
            <a:ext uri="{909E8E84-426E-40DD-AFC4-6F175D3DCCD1}">
              <a14:hiddenFill xmlns:a14="http://schemas.microsoft.com/office/drawing/2010/main">
                <a:solidFill>
                  <a:srgbClr val="FFFFFF"/>
                </a:solidFill>
              </a14:hiddenFill>
            </a:ext>
          </a:extLst>
        </p:spPr>
      </p:pic>
      <p:pic>
        <p:nvPicPr>
          <p:cNvPr id="6156" name="Picture 12" descr="Protein Structure - Labster">
            <a:extLst>
              <a:ext uri="{FF2B5EF4-FFF2-40B4-BE49-F238E27FC236}">
                <a16:creationId xmlns:a16="http://schemas.microsoft.com/office/drawing/2014/main" id="{3F98A6F4-EB0F-3953-7953-B28BD7007E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0" y="0"/>
            <a:ext cx="4572000" cy="6864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309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AC12413-A025-50BD-1A8D-EA5137919C6D}"/>
              </a:ext>
            </a:extLst>
          </p:cNvPr>
          <p:cNvSpPr>
            <a:spLocks noGrp="1"/>
          </p:cNvSpPr>
          <p:nvPr>
            <p:ph type="title"/>
          </p:nvPr>
        </p:nvSpPr>
        <p:spPr/>
        <p:txBody>
          <a:bodyPr/>
          <a:lstStyle/>
          <a:p>
            <a:r>
              <a:rPr lang="sv-SE" dirty="0"/>
              <a:t>Vitaminer och Mineralämnen </a:t>
            </a:r>
          </a:p>
        </p:txBody>
      </p:sp>
      <p:sp>
        <p:nvSpPr>
          <p:cNvPr id="3" name="Platshållare för innehåll 2">
            <a:extLst>
              <a:ext uri="{FF2B5EF4-FFF2-40B4-BE49-F238E27FC236}">
                <a16:creationId xmlns:a16="http://schemas.microsoft.com/office/drawing/2014/main" id="{6E197F8B-8E69-6A5E-1AC5-EBDBE5B3F68F}"/>
              </a:ext>
            </a:extLst>
          </p:cNvPr>
          <p:cNvSpPr>
            <a:spLocks noGrp="1"/>
          </p:cNvSpPr>
          <p:nvPr>
            <p:ph idx="1"/>
          </p:nvPr>
        </p:nvSpPr>
        <p:spPr/>
        <p:txBody>
          <a:bodyPr/>
          <a:lstStyle/>
          <a:p>
            <a:r>
              <a:rPr lang="sv-SE" dirty="0"/>
              <a:t>Behövs i väldigt små mängder </a:t>
            </a:r>
          </a:p>
          <a:p>
            <a:r>
              <a:rPr lang="sv-SE" dirty="0"/>
              <a:t>Vitaminer hjälper kroppen ta upp olika näringsämnen, koagulera blodet, och med synen </a:t>
            </a:r>
          </a:p>
          <a:p>
            <a:pPr lvl="1"/>
            <a:r>
              <a:rPr lang="sv-SE" dirty="0"/>
              <a:t>De flesta är vattenlösliga (extra kommer ut med urin) </a:t>
            </a:r>
          </a:p>
          <a:p>
            <a:pPr lvl="1"/>
            <a:r>
              <a:rPr lang="sv-SE" dirty="0"/>
              <a:t>Vitamin A, D, E, och K är fettlösliga </a:t>
            </a:r>
          </a:p>
          <a:p>
            <a:pPr lvl="2"/>
            <a:r>
              <a:rPr lang="sv-SE" dirty="0"/>
              <a:t>Stannar i fett i kroppen </a:t>
            </a:r>
          </a:p>
          <a:p>
            <a:pPr lvl="2"/>
            <a:r>
              <a:rPr lang="sv-SE" dirty="0"/>
              <a:t>Kan överdosera och då blir de farliga </a:t>
            </a:r>
          </a:p>
          <a:p>
            <a:r>
              <a:rPr lang="sv-SE" dirty="0"/>
              <a:t>Mineralämnen hjälper med alla sorts kroppsfunktioner – neuralsignaler, skelett, blodsyre, tänder, ämnesomsättning m. fl. </a:t>
            </a:r>
          </a:p>
        </p:txBody>
      </p:sp>
    </p:spTree>
    <p:extLst>
      <p:ext uri="{BB962C8B-B14F-4D97-AF65-F5344CB8AC3E}">
        <p14:creationId xmlns:p14="http://schemas.microsoft.com/office/powerpoint/2010/main" val="1473096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descr="En bild som visar text, inomhus">
            <a:extLst>
              <a:ext uri="{FF2B5EF4-FFF2-40B4-BE49-F238E27FC236}">
                <a16:creationId xmlns:a16="http://schemas.microsoft.com/office/drawing/2014/main" id="{9F55E4AB-118E-4BC7-34C6-82FCB05D86F0}"/>
              </a:ext>
            </a:extLst>
          </p:cNvPr>
          <p:cNvPicPr>
            <a:picLocks noChangeAspect="1"/>
          </p:cNvPicPr>
          <p:nvPr/>
        </p:nvPicPr>
        <p:blipFill rotWithShape="1">
          <a:blip r:embed="rId2">
            <a:extLst>
              <a:ext uri="{28A0092B-C50C-407E-A947-70E740481C1C}">
                <a14:useLocalDpi xmlns:a14="http://schemas.microsoft.com/office/drawing/2010/main" val="0"/>
              </a:ext>
            </a:extLst>
          </a:blip>
          <a:srcRect l="6419" t="9176" r="7161" b="6104"/>
          <a:stretch/>
        </p:blipFill>
        <p:spPr>
          <a:xfrm rot="5400000">
            <a:off x="2555754" y="909938"/>
            <a:ext cx="6873618" cy="5053747"/>
          </a:xfrm>
          <a:prstGeom prst="rect">
            <a:avLst/>
          </a:prstGeom>
        </p:spPr>
      </p:pic>
    </p:spTree>
    <p:extLst>
      <p:ext uri="{BB962C8B-B14F-4D97-AF65-F5344CB8AC3E}">
        <p14:creationId xmlns:p14="http://schemas.microsoft.com/office/powerpoint/2010/main" val="2162657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5AC16057-A7C1-F0C4-9623-E9BD08D72A8D}"/>
              </a:ext>
            </a:extLst>
          </p:cNvPr>
          <p:cNvSpPr>
            <a:spLocks noGrp="1"/>
          </p:cNvSpPr>
          <p:nvPr>
            <p:ph type="title"/>
          </p:nvPr>
        </p:nvSpPr>
        <p:spPr>
          <a:xfrm>
            <a:off x="717949" y="2772792"/>
            <a:ext cx="3915040" cy="1325563"/>
          </a:xfrm>
        </p:spPr>
        <p:txBody>
          <a:bodyPr/>
          <a:lstStyle/>
          <a:p>
            <a:r>
              <a:rPr lang="sv-SE" dirty="0"/>
              <a:t>Matspjälkning</a:t>
            </a:r>
          </a:p>
        </p:txBody>
      </p:sp>
      <p:pic>
        <p:nvPicPr>
          <p:cNvPr id="7170" name="Picture 2" descr="Matspjälkningen Flashcards | Quizlet">
            <a:extLst>
              <a:ext uri="{FF2B5EF4-FFF2-40B4-BE49-F238E27FC236}">
                <a16:creationId xmlns:a16="http://schemas.microsoft.com/office/drawing/2014/main" id="{711240DE-E82A-134A-C6F1-AED6D82FC4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0066" y="0"/>
            <a:ext cx="4837289" cy="6871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59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descr="En bild som visar text, papper, Barnkonst, Pappersprodukt">
            <a:extLst>
              <a:ext uri="{FF2B5EF4-FFF2-40B4-BE49-F238E27FC236}">
                <a16:creationId xmlns:a16="http://schemas.microsoft.com/office/drawing/2014/main" id="{D0776358-8B6B-60DD-1639-F710F8DBA3E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034" t="1959" r="11198" b="1462"/>
          <a:stretch/>
        </p:blipFill>
        <p:spPr>
          <a:xfrm rot="5400000">
            <a:off x="2968187" y="463635"/>
            <a:ext cx="6853936" cy="5926668"/>
          </a:xfrm>
        </p:spPr>
      </p:pic>
    </p:spTree>
    <p:extLst>
      <p:ext uri="{BB962C8B-B14F-4D97-AF65-F5344CB8AC3E}">
        <p14:creationId xmlns:p14="http://schemas.microsoft.com/office/powerpoint/2010/main" val="36074255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descr="En bild som visar text, handskrift, inomhus&#10;&#10;Automatiskt genererad beskrivning">
            <a:extLst>
              <a:ext uri="{FF2B5EF4-FFF2-40B4-BE49-F238E27FC236}">
                <a16:creationId xmlns:a16="http://schemas.microsoft.com/office/drawing/2014/main" id="{C688FAFA-F665-9995-7930-329ADCD53601}"/>
              </a:ext>
            </a:extLst>
          </p:cNvPr>
          <p:cNvPicPr>
            <a:picLocks noChangeAspect="1"/>
          </p:cNvPicPr>
          <p:nvPr/>
        </p:nvPicPr>
        <p:blipFill rotWithShape="1">
          <a:blip r:embed="rId2">
            <a:extLst>
              <a:ext uri="{28A0092B-C50C-407E-A947-70E740481C1C}">
                <a14:useLocalDpi xmlns:a14="http://schemas.microsoft.com/office/drawing/2010/main" val="0"/>
              </a:ext>
            </a:extLst>
          </a:blip>
          <a:srcRect l="11852" t="10494" r="40247" b="7640"/>
          <a:stretch/>
        </p:blipFill>
        <p:spPr>
          <a:xfrm rot="5400000">
            <a:off x="2674420" y="-949314"/>
            <a:ext cx="6843158" cy="8771469"/>
          </a:xfrm>
          <a:prstGeom prst="rect">
            <a:avLst/>
          </a:prstGeom>
        </p:spPr>
      </p:pic>
    </p:spTree>
    <p:extLst>
      <p:ext uri="{BB962C8B-B14F-4D97-AF65-F5344CB8AC3E}">
        <p14:creationId xmlns:p14="http://schemas.microsoft.com/office/powerpoint/2010/main" val="2955177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11318EB1-4C2B-8C40-CF7C-9CE54A134F12}"/>
              </a:ext>
            </a:extLst>
          </p:cNvPr>
          <p:cNvSpPr>
            <a:spLocks noGrp="1"/>
          </p:cNvSpPr>
          <p:nvPr>
            <p:ph type="title"/>
          </p:nvPr>
        </p:nvSpPr>
        <p:spPr/>
        <p:txBody>
          <a:bodyPr/>
          <a:lstStyle/>
          <a:p>
            <a:r>
              <a:rPr lang="sv-SE" dirty="0"/>
              <a:t>Du blir det du stoppar i dig </a:t>
            </a:r>
          </a:p>
        </p:txBody>
      </p:sp>
      <p:sp>
        <p:nvSpPr>
          <p:cNvPr id="3" name="Platshållare för innehåll 2">
            <a:extLst>
              <a:ext uri="{FF2B5EF4-FFF2-40B4-BE49-F238E27FC236}">
                <a16:creationId xmlns:a16="http://schemas.microsoft.com/office/drawing/2014/main" id="{63356D97-496F-A755-FAB4-7FBA3239D62C}"/>
              </a:ext>
            </a:extLst>
          </p:cNvPr>
          <p:cNvSpPr>
            <a:spLocks noGrp="1"/>
          </p:cNvSpPr>
          <p:nvPr>
            <p:ph idx="1"/>
          </p:nvPr>
        </p:nvSpPr>
        <p:spPr>
          <a:xfrm>
            <a:off x="838200" y="1825625"/>
            <a:ext cx="6838701" cy="4351338"/>
          </a:xfrm>
        </p:spPr>
        <p:txBody>
          <a:bodyPr/>
          <a:lstStyle/>
          <a:p>
            <a:r>
              <a:rPr lang="sv-SE" dirty="0"/>
              <a:t>Mat innehåller näring </a:t>
            </a:r>
          </a:p>
          <a:p>
            <a:r>
              <a:rPr lang="sv-SE" dirty="0"/>
              <a:t>Med näring får vi energi så att vi kan röra oss, hålla värmen, växa, och reparera skador </a:t>
            </a:r>
          </a:p>
          <a:p>
            <a:r>
              <a:rPr lang="sv-SE" dirty="0"/>
              <a:t>Vår kost behöver innehålla: </a:t>
            </a:r>
          </a:p>
          <a:p>
            <a:pPr lvl="1"/>
            <a:r>
              <a:rPr lang="sv-SE" dirty="0"/>
              <a:t>Kolhydrater </a:t>
            </a:r>
          </a:p>
          <a:p>
            <a:pPr lvl="1"/>
            <a:r>
              <a:rPr lang="sv-SE" dirty="0"/>
              <a:t>Fetter </a:t>
            </a:r>
          </a:p>
          <a:p>
            <a:pPr lvl="1"/>
            <a:r>
              <a:rPr lang="sv-SE" dirty="0"/>
              <a:t>Proteiner </a:t>
            </a:r>
          </a:p>
          <a:p>
            <a:pPr lvl="1"/>
            <a:r>
              <a:rPr lang="sv-SE" dirty="0"/>
              <a:t>Mineraler och vitaminer </a:t>
            </a:r>
          </a:p>
        </p:txBody>
      </p:sp>
      <p:pic>
        <p:nvPicPr>
          <p:cNvPr id="1026" name="Picture 2" descr="Tallriksmodellen">
            <a:extLst>
              <a:ext uri="{FF2B5EF4-FFF2-40B4-BE49-F238E27FC236}">
                <a16:creationId xmlns:a16="http://schemas.microsoft.com/office/drawing/2014/main" id="{8DD7C235-657B-D641-C224-876463EAD8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6901" y="1473994"/>
            <a:ext cx="4362699"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979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5044962-A2D6-8277-CA61-3EC4729EC38F}"/>
              </a:ext>
            </a:extLst>
          </p:cNvPr>
          <p:cNvSpPr>
            <a:spLocks noGrp="1"/>
          </p:cNvSpPr>
          <p:nvPr>
            <p:ph type="title"/>
          </p:nvPr>
        </p:nvSpPr>
        <p:spPr/>
        <p:txBody>
          <a:bodyPr/>
          <a:lstStyle/>
          <a:p>
            <a:r>
              <a:rPr lang="sv-SE" dirty="0"/>
              <a:t>Kolhydrater </a:t>
            </a:r>
          </a:p>
        </p:txBody>
      </p:sp>
      <p:sp>
        <p:nvSpPr>
          <p:cNvPr id="3" name="Platshållare för innehåll 2">
            <a:extLst>
              <a:ext uri="{FF2B5EF4-FFF2-40B4-BE49-F238E27FC236}">
                <a16:creationId xmlns:a16="http://schemas.microsoft.com/office/drawing/2014/main" id="{6F162D4F-93CC-E96A-CF08-A0EB5B244831}"/>
              </a:ext>
            </a:extLst>
          </p:cNvPr>
          <p:cNvSpPr>
            <a:spLocks noGrp="1"/>
          </p:cNvSpPr>
          <p:nvPr>
            <p:ph idx="1"/>
          </p:nvPr>
        </p:nvSpPr>
        <p:spPr/>
        <p:txBody>
          <a:bodyPr/>
          <a:lstStyle/>
          <a:p>
            <a:r>
              <a:rPr lang="sv-SE" dirty="0"/>
              <a:t>Två typer: stärkelse och socker </a:t>
            </a:r>
          </a:p>
          <a:p>
            <a:r>
              <a:rPr lang="sv-SE" dirty="0"/>
              <a:t>Socker är från enkla molekyler som glukos (druvsocker), fruktos (fruktsocker), och sackaros (glukos + fruktos) </a:t>
            </a:r>
          </a:p>
          <a:p>
            <a:r>
              <a:rPr lang="sv-SE" dirty="0"/>
              <a:t>Bryts ner snabbt, ges energi snabbt men kort period </a:t>
            </a:r>
          </a:p>
          <a:p>
            <a:r>
              <a:rPr lang="sv-SE" dirty="0"/>
              <a:t>Stärkelse är stora molekyler gjorda av många glukos molekyler tillsammans </a:t>
            </a:r>
          </a:p>
          <a:p>
            <a:r>
              <a:rPr lang="sv-SE" dirty="0"/>
              <a:t>Bryts ner långsamt, ges energi långsamt men långt period</a:t>
            </a:r>
          </a:p>
          <a:p>
            <a:pPr marL="0" indent="0">
              <a:buNone/>
            </a:pPr>
            <a:endParaRPr lang="sv-SE" dirty="0"/>
          </a:p>
        </p:txBody>
      </p:sp>
    </p:spTree>
    <p:extLst>
      <p:ext uri="{BB962C8B-B14F-4D97-AF65-F5344CB8AC3E}">
        <p14:creationId xmlns:p14="http://schemas.microsoft.com/office/powerpoint/2010/main" val="272359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Kolhydrat – Wikipedia">
            <a:extLst>
              <a:ext uri="{FF2B5EF4-FFF2-40B4-BE49-F238E27FC236}">
                <a16:creationId xmlns:a16="http://schemas.microsoft.com/office/drawing/2014/main" id="{BEC09F77-1551-4054-04AD-FF8B25FAEB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749362">
            <a:off x="-945527" y="1666183"/>
            <a:ext cx="6185325" cy="3525635"/>
          </a:xfrm>
          <a:prstGeom prst="rect">
            <a:avLst/>
          </a:prstGeom>
          <a:noFill/>
          <a:extLst>
            <a:ext uri="{909E8E84-426E-40DD-AFC4-6F175D3DCCD1}">
              <a14:hiddenFill xmlns:a14="http://schemas.microsoft.com/office/drawing/2010/main">
                <a:solidFill>
                  <a:srgbClr val="FFFFFF"/>
                </a:solidFill>
              </a14:hiddenFill>
            </a:ext>
          </a:extLst>
        </p:spPr>
      </p:pic>
      <p:cxnSp>
        <p:nvCxnSpPr>
          <p:cNvPr id="5" name="Rak koppling 4">
            <a:extLst>
              <a:ext uri="{FF2B5EF4-FFF2-40B4-BE49-F238E27FC236}">
                <a16:creationId xmlns:a16="http://schemas.microsoft.com/office/drawing/2014/main" id="{16B473FD-DA37-57FE-E051-040B5ECE7905}"/>
              </a:ext>
            </a:extLst>
          </p:cNvPr>
          <p:cNvCxnSpPr>
            <a:cxnSpLocks/>
          </p:cNvCxnSpPr>
          <p:nvPr/>
        </p:nvCxnSpPr>
        <p:spPr>
          <a:xfrm>
            <a:off x="1781175" y="1038225"/>
            <a:ext cx="3483283" cy="1287725"/>
          </a:xfrm>
          <a:prstGeom prst="line">
            <a:avLst/>
          </a:prstGeom>
        </p:spPr>
        <p:style>
          <a:lnRef idx="3">
            <a:schemeClr val="dk1"/>
          </a:lnRef>
          <a:fillRef idx="0">
            <a:schemeClr val="dk1"/>
          </a:fillRef>
          <a:effectRef idx="2">
            <a:schemeClr val="dk1"/>
          </a:effectRef>
          <a:fontRef idx="minor">
            <a:schemeClr val="tx1"/>
          </a:fontRef>
        </p:style>
      </p:cxnSp>
      <p:sp>
        <p:nvSpPr>
          <p:cNvPr id="6" name="textruta 5">
            <a:extLst>
              <a:ext uri="{FF2B5EF4-FFF2-40B4-BE49-F238E27FC236}">
                <a16:creationId xmlns:a16="http://schemas.microsoft.com/office/drawing/2014/main" id="{B63DC421-4FAE-7454-F923-B1107A3E7219}"/>
              </a:ext>
            </a:extLst>
          </p:cNvPr>
          <p:cNvSpPr txBox="1"/>
          <p:nvPr/>
        </p:nvSpPr>
        <p:spPr>
          <a:xfrm>
            <a:off x="5194916" y="2331687"/>
            <a:ext cx="1802167" cy="523220"/>
          </a:xfrm>
          <a:prstGeom prst="rect">
            <a:avLst/>
          </a:prstGeom>
          <a:noFill/>
        </p:spPr>
        <p:txBody>
          <a:bodyPr wrap="square" rtlCol="0">
            <a:spAutoFit/>
          </a:bodyPr>
          <a:lstStyle/>
          <a:p>
            <a:r>
              <a:rPr lang="sv-SE" sz="2800" dirty="0"/>
              <a:t>Glukos </a:t>
            </a:r>
          </a:p>
        </p:txBody>
      </p:sp>
      <p:cxnSp>
        <p:nvCxnSpPr>
          <p:cNvPr id="7" name="Rak koppling 6">
            <a:extLst>
              <a:ext uri="{FF2B5EF4-FFF2-40B4-BE49-F238E27FC236}">
                <a16:creationId xmlns:a16="http://schemas.microsoft.com/office/drawing/2014/main" id="{41B59043-676E-CC92-8D15-5FAD596DD676}"/>
              </a:ext>
            </a:extLst>
          </p:cNvPr>
          <p:cNvCxnSpPr>
            <a:cxnSpLocks/>
          </p:cNvCxnSpPr>
          <p:nvPr/>
        </p:nvCxnSpPr>
        <p:spPr>
          <a:xfrm flipV="1">
            <a:off x="2147135" y="2408631"/>
            <a:ext cx="2992030" cy="184666"/>
          </a:xfrm>
          <a:prstGeom prst="line">
            <a:avLst/>
          </a:prstGeom>
        </p:spPr>
        <p:style>
          <a:lnRef idx="3">
            <a:schemeClr val="dk1"/>
          </a:lnRef>
          <a:fillRef idx="0">
            <a:schemeClr val="dk1"/>
          </a:fillRef>
          <a:effectRef idx="2">
            <a:schemeClr val="dk1"/>
          </a:effectRef>
          <a:fontRef idx="minor">
            <a:schemeClr val="tx1"/>
          </a:fontRef>
        </p:style>
      </p:cxnSp>
      <p:cxnSp>
        <p:nvCxnSpPr>
          <p:cNvPr id="9" name="Rak koppling 8">
            <a:extLst>
              <a:ext uri="{FF2B5EF4-FFF2-40B4-BE49-F238E27FC236}">
                <a16:creationId xmlns:a16="http://schemas.microsoft.com/office/drawing/2014/main" id="{6D008996-0DCC-4DCD-C38D-E575C23186FC}"/>
              </a:ext>
            </a:extLst>
          </p:cNvPr>
          <p:cNvCxnSpPr>
            <a:cxnSpLocks/>
          </p:cNvCxnSpPr>
          <p:nvPr/>
        </p:nvCxnSpPr>
        <p:spPr>
          <a:xfrm flipV="1">
            <a:off x="3606188" y="2675978"/>
            <a:ext cx="1532977" cy="564372"/>
          </a:xfrm>
          <a:prstGeom prst="line">
            <a:avLst/>
          </a:prstGeom>
        </p:spPr>
        <p:style>
          <a:lnRef idx="3">
            <a:schemeClr val="dk1"/>
          </a:lnRef>
          <a:fillRef idx="0">
            <a:schemeClr val="dk1"/>
          </a:fillRef>
          <a:effectRef idx="2">
            <a:schemeClr val="dk1"/>
          </a:effectRef>
          <a:fontRef idx="minor">
            <a:schemeClr val="tx1"/>
          </a:fontRef>
        </p:style>
      </p:cxnSp>
      <p:cxnSp>
        <p:nvCxnSpPr>
          <p:cNvPr id="13" name="Rak koppling 12">
            <a:extLst>
              <a:ext uri="{FF2B5EF4-FFF2-40B4-BE49-F238E27FC236}">
                <a16:creationId xmlns:a16="http://schemas.microsoft.com/office/drawing/2014/main" id="{DB94FFC8-BFDE-010E-95B0-44C2940A45BB}"/>
              </a:ext>
            </a:extLst>
          </p:cNvPr>
          <p:cNvCxnSpPr>
            <a:cxnSpLocks/>
          </p:cNvCxnSpPr>
          <p:nvPr/>
        </p:nvCxnSpPr>
        <p:spPr>
          <a:xfrm flipV="1">
            <a:off x="3987461" y="2969332"/>
            <a:ext cx="1365774" cy="2020936"/>
          </a:xfrm>
          <a:prstGeom prst="line">
            <a:avLst/>
          </a:prstGeom>
        </p:spPr>
        <p:style>
          <a:lnRef idx="3">
            <a:schemeClr val="dk1"/>
          </a:lnRef>
          <a:fillRef idx="0">
            <a:schemeClr val="dk1"/>
          </a:fillRef>
          <a:effectRef idx="2">
            <a:schemeClr val="dk1"/>
          </a:effectRef>
          <a:fontRef idx="minor">
            <a:schemeClr val="tx1"/>
          </a:fontRef>
        </p:style>
      </p:cxnSp>
      <p:sp>
        <p:nvSpPr>
          <p:cNvPr id="22" name="Höger klammerparentes 21">
            <a:extLst>
              <a:ext uri="{FF2B5EF4-FFF2-40B4-BE49-F238E27FC236}">
                <a16:creationId xmlns:a16="http://schemas.microsoft.com/office/drawing/2014/main" id="{4E541546-6F59-7068-C649-15E6A7C1F91D}"/>
              </a:ext>
            </a:extLst>
          </p:cNvPr>
          <p:cNvSpPr/>
          <p:nvPr/>
        </p:nvSpPr>
        <p:spPr>
          <a:xfrm>
            <a:off x="6525087" y="266330"/>
            <a:ext cx="1083076" cy="6063449"/>
          </a:xfrm>
          <a:prstGeom prst="rightBrace">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sv-SE"/>
          </a:p>
        </p:txBody>
      </p:sp>
      <p:sp>
        <p:nvSpPr>
          <p:cNvPr id="23" name="textruta 22">
            <a:extLst>
              <a:ext uri="{FF2B5EF4-FFF2-40B4-BE49-F238E27FC236}">
                <a16:creationId xmlns:a16="http://schemas.microsoft.com/office/drawing/2014/main" id="{ACA42498-7065-80F9-D6A3-20C533A67850}"/>
              </a:ext>
            </a:extLst>
          </p:cNvPr>
          <p:cNvSpPr txBox="1"/>
          <p:nvPr/>
        </p:nvSpPr>
        <p:spPr>
          <a:xfrm>
            <a:off x="7793230" y="3036444"/>
            <a:ext cx="1973570" cy="523220"/>
          </a:xfrm>
          <a:prstGeom prst="rect">
            <a:avLst/>
          </a:prstGeom>
          <a:noFill/>
        </p:spPr>
        <p:txBody>
          <a:bodyPr wrap="square" rtlCol="0">
            <a:spAutoFit/>
          </a:bodyPr>
          <a:lstStyle/>
          <a:p>
            <a:r>
              <a:rPr lang="sv-SE" sz="2800" dirty="0"/>
              <a:t>Stärkelse </a:t>
            </a:r>
          </a:p>
        </p:txBody>
      </p:sp>
    </p:spTree>
    <p:extLst>
      <p:ext uri="{BB962C8B-B14F-4D97-AF65-F5344CB8AC3E}">
        <p14:creationId xmlns:p14="http://schemas.microsoft.com/office/powerpoint/2010/main" val="413855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 calcmode="lin" valueType="num">
                                      <p:cBhvr additive="base">
                                        <p:cTn id="1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500" fill="hold"/>
                                        <p:tgtEl>
                                          <p:spTgt spid="22"/>
                                        </p:tgtEl>
                                        <p:attrNameLst>
                                          <p:attrName>ppt_x</p:attrName>
                                        </p:attrNameLst>
                                      </p:cBhvr>
                                      <p:tavLst>
                                        <p:tav tm="0">
                                          <p:val>
                                            <p:strVal val="#ppt_x"/>
                                          </p:val>
                                        </p:tav>
                                        <p:tav tm="100000">
                                          <p:val>
                                            <p:strVal val="#ppt_x"/>
                                          </p:val>
                                        </p:tav>
                                      </p:tavLst>
                                    </p:anim>
                                    <p:anim calcmode="lin" valueType="num">
                                      <p:cBhvr additive="base">
                                        <p:cTn id="3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500" fill="hold"/>
                                        <p:tgtEl>
                                          <p:spTgt spid="23"/>
                                        </p:tgtEl>
                                        <p:attrNameLst>
                                          <p:attrName>ppt_x</p:attrName>
                                        </p:attrNameLst>
                                      </p:cBhvr>
                                      <p:tavLst>
                                        <p:tav tm="0">
                                          <p:val>
                                            <p:strVal val="#ppt_x"/>
                                          </p:val>
                                        </p:tav>
                                        <p:tav tm="100000">
                                          <p:val>
                                            <p:strVal val="#ppt_x"/>
                                          </p:val>
                                        </p:tav>
                                      </p:tavLst>
                                    </p:anim>
                                    <p:anim calcmode="lin" valueType="num">
                                      <p:cBhvr additive="base">
                                        <p:cTn id="4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B1862E86-2B0B-D9E4-AE09-3BE4C8EAF3A2}"/>
              </a:ext>
            </a:extLst>
          </p:cNvPr>
          <p:cNvPicPr>
            <a:picLocks noChangeAspect="1"/>
          </p:cNvPicPr>
          <p:nvPr/>
        </p:nvPicPr>
        <p:blipFill>
          <a:blip r:embed="rId2"/>
          <a:stretch>
            <a:fillRect/>
          </a:stretch>
        </p:blipFill>
        <p:spPr>
          <a:xfrm>
            <a:off x="768365" y="0"/>
            <a:ext cx="10655270" cy="6858000"/>
          </a:xfrm>
          <a:prstGeom prst="rect">
            <a:avLst/>
          </a:prstGeom>
        </p:spPr>
      </p:pic>
    </p:spTree>
    <p:extLst>
      <p:ext uri="{BB962C8B-B14F-4D97-AF65-F5344CB8AC3E}">
        <p14:creationId xmlns:p14="http://schemas.microsoft.com/office/powerpoint/2010/main" val="3506592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E27BFA5-13B2-F878-168F-ECF635BCC063}"/>
              </a:ext>
            </a:extLst>
          </p:cNvPr>
          <p:cNvSpPr>
            <a:spLocks noGrp="1"/>
          </p:cNvSpPr>
          <p:nvPr>
            <p:ph type="title"/>
          </p:nvPr>
        </p:nvSpPr>
        <p:spPr/>
        <p:txBody>
          <a:bodyPr/>
          <a:lstStyle/>
          <a:p>
            <a:r>
              <a:rPr lang="sv-SE" dirty="0"/>
              <a:t>Vad man ska äta </a:t>
            </a:r>
          </a:p>
        </p:txBody>
      </p:sp>
      <p:graphicFrame>
        <p:nvGraphicFramePr>
          <p:cNvPr id="4" name="Platshållare för innehåll 3">
            <a:extLst>
              <a:ext uri="{FF2B5EF4-FFF2-40B4-BE49-F238E27FC236}">
                <a16:creationId xmlns:a16="http://schemas.microsoft.com/office/drawing/2014/main" id="{89DD3019-3321-A689-D4C3-E0F61C06390B}"/>
              </a:ext>
            </a:extLst>
          </p:cNvPr>
          <p:cNvGraphicFramePr>
            <a:graphicFrameLocks noGrp="1"/>
          </p:cNvGraphicFramePr>
          <p:nvPr>
            <p:ph idx="1"/>
            <p:extLst>
              <p:ext uri="{D42A27DB-BD31-4B8C-83A1-F6EECF244321}">
                <p14:modId xmlns:p14="http://schemas.microsoft.com/office/powerpoint/2010/main" val="1792605108"/>
              </p:ext>
            </p:extLst>
          </p:nvPr>
        </p:nvGraphicFramePr>
        <p:xfrm>
          <a:off x="838200" y="1825625"/>
          <a:ext cx="10515600" cy="37084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229006297"/>
                    </a:ext>
                  </a:extLst>
                </a:gridCol>
                <a:gridCol w="5257800">
                  <a:extLst>
                    <a:ext uri="{9D8B030D-6E8A-4147-A177-3AD203B41FA5}">
                      <a16:colId xmlns:a16="http://schemas.microsoft.com/office/drawing/2014/main" val="165369703"/>
                    </a:ext>
                  </a:extLst>
                </a:gridCol>
              </a:tblGrid>
              <a:tr h="370840">
                <a:tc>
                  <a:txBody>
                    <a:bodyPr/>
                    <a:lstStyle/>
                    <a:p>
                      <a:r>
                        <a:rPr lang="sv-SE" dirty="0"/>
                        <a:t>Bra att äta </a:t>
                      </a:r>
                    </a:p>
                  </a:txBody>
                  <a:tcPr>
                    <a:solidFill>
                      <a:schemeClr val="bg2"/>
                    </a:solidFill>
                  </a:tcPr>
                </a:tc>
                <a:tc>
                  <a:txBody>
                    <a:bodyPr/>
                    <a:lstStyle/>
                    <a:p>
                      <a:r>
                        <a:rPr lang="sv-SE" dirty="0"/>
                        <a:t>Undvika att äta för mycket </a:t>
                      </a:r>
                    </a:p>
                  </a:txBody>
                  <a:tcPr>
                    <a:solidFill>
                      <a:schemeClr val="bg2"/>
                    </a:solidFill>
                  </a:tcPr>
                </a:tc>
                <a:extLst>
                  <a:ext uri="{0D108BD9-81ED-4DB2-BD59-A6C34878D82A}">
                    <a16:rowId xmlns:a16="http://schemas.microsoft.com/office/drawing/2014/main" val="2658341969"/>
                  </a:ext>
                </a:extLst>
              </a:tr>
              <a:tr h="370840">
                <a:tc>
                  <a:txBody>
                    <a:bodyPr/>
                    <a:lstStyle/>
                    <a:p>
                      <a:r>
                        <a:rPr lang="sv-SE" dirty="0">
                          <a:solidFill>
                            <a:schemeClr val="tx1"/>
                          </a:solidFill>
                        </a:rPr>
                        <a:t>Fullkornsprodukter – gjorda av fullkornsmjöl </a:t>
                      </a:r>
                    </a:p>
                  </a:txBody>
                  <a:tcPr>
                    <a:solidFill>
                      <a:schemeClr val="bg2"/>
                    </a:solidFill>
                  </a:tcPr>
                </a:tc>
                <a:tc>
                  <a:txBody>
                    <a:bodyPr/>
                    <a:lstStyle/>
                    <a:p>
                      <a:r>
                        <a:rPr lang="sv-SE" dirty="0">
                          <a:solidFill>
                            <a:schemeClr val="tx1"/>
                          </a:solidFill>
                        </a:rPr>
                        <a:t>Raffinerat socker</a:t>
                      </a:r>
                    </a:p>
                  </a:txBody>
                  <a:tcPr>
                    <a:solidFill>
                      <a:schemeClr val="bg2"/>
                    </a:solidFill>
                  </a:tcPr>
                </a:tc>
                <a:extLst>
                  <a:ext uri="{0D108BD9-81ED-4DB2-BD59-A6C34878D82A}">
                    <a16:rowId xmlns:a16="http://schemas.microsoft.com/office/drawing/2014/main" val="4145737568"/>
                  </a:ext>
                </a:extLst>
              </a:tr>
              <a:tr h="370840">
                <a:tc>
                  <a:txBody>
                    <a:bodyPr/>
                    <a:lstStyle/>
                    <a:p>
                      <a:r>
                        <a:rPr lang="sv-SE" dirty="0">
                          <a:solidFill>
                            <a:schemeClr val="tx1"/>
                          </a:solidFill>
                        </a:rPr>
                        <a:t>Pasta </a:t>
                      </a:r>
                    </a:p>
                  </a:txBody>
                  <a:tcPr>
                    <a:solidFill>
                      <a:schemeClr val="bg2"/>
                    </a:solidFill>
                  </a:tcPr>
                </a:tc>
                <a:tc>
                  <a:txBody>
                    <a:bodyPr/>
                    <a:lstStyle/>
                    <a:p>
                      <a:r>
                        <a:rPr lang="sv-SE" dirty="0">
                          <a:solidFill>
                            <a:schemeClr val="tx1"/>
                          </a:solidFill>
                        </a:rPr>
                        <a:t>Läsk </a:t>
                      </a:r>
                    </a:p>
                  </a:txBody>
                  <a:tcPr>
                    <a:solidFill>
                      <a:schemeClr val="bg2"/>
                    </a:solidFill>
                  </a:tcPr>
                </a:tc>
                <a:extLst>
                  <a:ext uri="{0D108BD9-81ED-4DB2-BD59-A6C34878D82A}">
                    <a16:rowId xmlns:a16="http://schemas.microsoft.com/office/drawing/2014/main" val="3632153917"/>
                  </a:ext>
                </a:extLst>
              </a:tr>
              <a:tr h="370840">
                <a:tc>
                  <a:txBody>
                    <a:bodyPr/>
                    <a:lstStyle/>
                    <a:p>
                      <a:r>
                        <a:rPr lang="sv-SE" dirty="0">
                          <a:solidFill>
                            <a:schemeClr val="tx1"/>
                          </a:solidFill>
                        </a:rPr>
                        <a:t>Flingor </a:t>
                      </a:r>
                    </a:p>
                  </a:txBody>
                  <a:tcPr>
                    <a:solidFill>
                      <a:schemeClr val="bg2"/>
                    </a:solidFill>
                  </a:tcPr>
                </a:tc>
                <a:tc>
                  <a:txBody>
                    <a:bodyPr/>
                    <a:lstStyle/>
                    <a:p>
                      <a:r>
                        <a:rPr lang="sv-SE" dirty="0">
                          <a:solidFill>
                            <a:schemeClr val="tx1"/>
                          </a:solidFill>
                        </a:rPr>
                        <a:t>Smaksättningar </a:t>
                      </a:r>
                    </a:p>
                  </a:txBody>
                  <a:tcPr>
                    <a:solidFill>
                      <a:schemeClr val="bg2"/>
                    </a:solidFill>
                  </a:tcPr>
                </a:tc>
                <a:extLst>
                  <a:ext uri="{0D108BD9-81ED-4DB2-BD59-A6C34878D82A}">
                    <a16:rowId xmlns:a16="http://schemas.microsoft.com/office/drawing/2014/main" val="2108284628"/>
                  </a:ext>
                </a:extLst>
              </a:tr>
              <a:tr h="370840">
                <a:tc>
                  <a:txBody>
                    <a:bodyPr/>
                    <a:lstStyle/>
                    <a:p>
                      <a:r>
                        <a:rPr lang="sv-SE" dirty="0">
                          <a:solidFill>
                            <a:schemeClr val="tx1"/>
                          </a:solidFill>
                        </a:rPr>
                        <a:t>Kostfiber* </a:t>
                      </a:r>
                    </a:p>
                  </a:txBody>
                  <a:tcPr>
                    <a:solidFill>
                      <a:schemeClr val="bg2"/>
                    </a:solidFill>
                  </a:tcPr>
                </a:tc>
                <a:tc>
                  <a:txBody>
                    <a:bodyPr/>
                    <a:lstStyle/>
                    <a:p>
                      <a:r>
                        <a:rPr lang="sv-SE" dirty="0">
                          <a:solidFill>
                            <a:schemeClr val="tx1"/>
                          </a:solidFill>
                        </a:rPr>
                        <a:t>Godis </a:t>
                      </a:r>
                    </a:p>
                  </a:txBody>
                  <a:tcPr>
                    <a:solidFill>
                      <a:schemeClr val="bg2"/>
                    </a:solidFill>
                  </a:tcPr>
                </a:tc>
                <a:extLst>
                  <a:ext uri="{0D108BD9-81ED-4DB2-BD59-A6C34878D82A}">
                    <a16:rowId xmlns:a16="http://schemas.microsoft.com/office/drawing/2014/main" val="3541026885"/>
                  </a:ext>
                </a:extLst>
              </a:tr>
              <a:tr h="370840">
                <a:tc>
                  <a:txBody>
                    <a:bodyPr/>
                    <a:lstStyle/>
                    <a:p>
                      <a:r>
                        <a:rPr lang="sv-SE" dirty="0">
                          <a:solidFill>
                            <a:schemeClr val="tx1"/>
                          </a:solidFill>
                        </a:rPr>
                        <a:t>Grönsaker </a:t>
                      </a:r>
                    </a:p>
                  </a:txBody>
                  <a:tcPr>
                    <a:solidFill>
                      <a:schemeClr val="bg2"/>
                    </a:solidFill>
                  </a:tcPr>
                </a:tc>
                <a:tc>
                  <a:txBody>
                    <a:bodyPr/>
                    <a:lstStyle/>
                    <a:p>
                      <a:r>
                        <a:rPr lang="sv-SE" dirty="0">
                          <a:solidFill>
                            <a:schemeClr val="tx1"/>
                          </a:solidFill>
                        </a:rPr>
                        <a:t>Kakor </a:t>
                      </a:r>
                    </a:p>
                  </a:txBody>
                  <a:tcPr>
                    <a:solidFill>
                      <a:schemeClr val="bg2"/>
                    </a:solidFill>
                  </a:tcPr>
                </a:tc>
                <a:extLst>
                  <a:ext uri="{0D108BD9-81ED-4DB2-BD59-A6C34878D82A}">
                    <a16:rowId xmlns:a16="http://schemas.microsoft.com/office/drawing/2014/main" val="1868034455"/>
                  </a:ext>
                </a:extLst>
              </a:tr>
              <a:tr h="370840">
                <a:tc>
                  <a:txBody>
                    <a:bodyPr/>
                    <a:lstStyle/>
                    <a:p>
                      <a:r>
                        <a:rPr lang="sv-SE" dirty="0">
                          <a:solidFill>
                            <a:schemeClr val="tx1"/>
                          </a:solidFill>
                        </a:rPr>
                        <a:t>Frukter </a:t>
                      </a:r>
                    </a:p>
                  </a:txBody>
                  <a:tcPr>
                    <a:solidFill>
                      <a:schemeClr val="bg2"/>
                    </a:solidFill>
                  </a:tcPr>
                </a:tc>
                <a:tc>
                  <a:txBody>
                    <a:bodyPr/>
                    <a:lstStyle/>
                    <a:p>
                      <a:endParaRPr lang="sv-SE" dirty="0">
                        <a:solidFill>
                          <a:schemeClr val="tx1"/>
                        </a:solidFill>
                      </a:endParaRPr>
                    </a:p>
                  </a:txBody>
                  <a:tcPr>
                    <a:solidFill>
                      <a:schemeClr val="bg2"/>
                    </a:solidFill>
                  </a:tcPr>
                </a:tc>
                <a:extLst>
                  <a:ext uri="{0D108BD9-81ED-4DB2-BD59-A6C34878D82A}">
                    <a16:rowId xmlns:a16="http://schemas.microsoft.com/office/drawing/2014/main" val="1279741068"/>
                  </a:ext>
                </a:extLst>
              </a:tr>
              <a:tr h="370840">
                <a:tc>
                  <a:txBody>
                    <a:bodyPr/>
                    <a:lstStyle/>
                    <a:p>
                      <a:r>
                        <a:rPr lang="sv-SE" dirty="0">
                          <a:solidFill>
                            <a:schemeClr val="tx1"/>
                          </a:solidFill>
                        </a:rPr>
                        <a:t>Ärtor </a:t>
                      </a:r>
                    </a:p>
                  </a:txBody>
                  <a:tcPr>
                    <a:solidFill>
                      <a:schemeClr val="bg2"/>
                    </a:solidFill>
                  </a:tcPr>
                </a:tc>
                <a:tc>
                  <a:txBody>
                    <a:bodyPr/>
                    <a:lstStyle/>
                    <a:p>
                      <a:endParaRPr lang="sv-SE" dirty="0">
                        <a:solidFill>
                          <a:schemeClr val="tx1"/>
                        </a:solidFill>
                      </a:endParaRPr>
                    </a:p>
                  </a:txBody>
                  <a:tcPr>
                    <a:solidFill>
                      <a:schemeClr val="bg2"/>
                    </a:solidFill>
                  </a:tcPr>
                </a:tc>
                <a:extLst>
                  <a:ext uri="{0D108BD9-81ED-4DB2-BD59-A6C34878D82A}">
                    <a16:rowId xmlns:a16="http://schemas.microsoft.com/office/drawing/2014/main" val="2545090264"/>
                  </a:ext>
                </a:extLst>
              </a:tr>
              <a:tr h="370840">
                <a:tc>
                  <a:txBody>
                    <a:bodyPr/>
                    <a:lstStyle/>
                    <a:p>
                      <a:r>
                        <a:rPr lang="sv-SE" dirty="0">
                          <a:solidFill>
                            <a:schemeClr val="tx1"/>
                          </a:solidFill>
                        </a:rPr>
                        <a:t>Bönor </a:t>
                      </a:r>
                    </a:p>
                  </a:txBody>
                  <a:tcPr>
                    <a:solidFill>
                      <a:schemeClr val="bg2"/>
                    </a:solidFill>
                  </a:tcPr>
                </a:tc>
                <a:tc>
                  <a:txBody>
                    <a:bodyPr/>
                    <a:lstStyle/>
                    <a:p>
                      <a:endParaRPr lang="sv-SE" dirty="0">
                        <a:solidFill>
                          <a:schemeClr val="tx1"/>
                        </a:solidFill>
                      </a:endParaRPr>
                    </a:p>
                  </a:txBody>
                  <a:tcPr>
                    <a:solidFill>
                      <a:schemeClr val="bg2"/>
                    </a:solidFill>
                  </a:tcPr>
                </a:tc>
                <a:extLst>
                  <a:ext uri="{0D108BD9-81ED-4DB2-BD59-A6C34878D82A}">
                    <a16:rowId xmlns:a16="http://schemas.microsoft.com/office/drawing/2014/main" val="2776700241"/>
                  </a:ext>
                </a:extLst>
              </a:tr>
              <a:tr h="370840">
                <a:tc>
                  <a:txBody>
                    <a:bodyPr/>
                    <a:lstStyle/>
                    <a:p>
                      <a:r>
                        <a:rPr lang="sv-SE" dirty="0">
                          <a:solidFill>
                            <a:schemeClr val="tx1"/>
                          </a:solidFill>
                        </a:rPr>
                        <a:t>Gryner </a:t>
                      </a:r>
                    </a:p>
                  </a:txBody>
                  <a:tcPr>
                    <a:solidFill>
                      <a:schemeClr val="bg2"/>
                    </a:solidFill>
                  </a:tcPr>
                </a:tc>
                <a:tc>
                  <a:txBody>
                    <a:bodyPr/>
                    <a:lstStyle/>
                    <a:p>
                      <a:endParaRPr lang="sv-SE" dirty="0">
                        <a:solidFill>
                          <a:schemeClr val="tx1"/>
                        </a:solidFill>
                      </a:endParaRPr>
                    </a:p>
                  </a:txBody>
                  <a:tcPr>
                    <a:solidFill>
                      <a:schemeClr val="bg2"/>
                    </a:solidFill>
                  </a:tcPr>
                </a:tc>
                <a:extLst>
                  <a:ext uri="{0D108BD9-81ED-4DB2-BD59-A6C34878D82A}">
                    <a16:rowId xmlns:a16="http://schemas.microsoft.com/office/drawing/2014/main" val="3530603077"/>
                  </a:ext>
                </a:extLst>
              </a:tr>
            </a:tbl>
          </a:graphicData>
        </a:graphic>
      </p:graphicFrame>
      <p:sp>
        <p:nvSpPr>
          <p:cNvPr id="5" name="textruta 4">
            <a:extLst>
              <a:ext uri="{FF2B5EF4-FFF2-40B4-BE49-F238E27FC236}">
                <a16:creationId xmlns:a16="http://schemas.microsoft.com/office/drawing/2014/main" id="{C0B4DB6D-52AE-AB90-05D7-CC360C421290}"/>
              </a:ext>
            </a:extLst>
          </p:cNvPr>
          <p:cNvSpPr txBox="1"/>
          <p:nvPr/>
        </p:nvSpPr>
        <p:spPr>
          <a:xfrm>
            <a:off x="838200" y="5668962"/>
            <a:ext cx="8495930" cy="646331"/>
          </a:xfrm>
          <a:prstGeom prst="rect">
            <a:avLst/>
          </a:prstGeom>
          <a:noFill/>
        </p:spPr>
        <p:txBody>
          <a:bodyPr wrap="square" rtlCol="0">
            <a:spAutoFit/>
          </a:bodyPr>
          <a:lstStyle/>
          <a:p>
            <a:r>
              <a:rPr lang="sv-SE" dirty="0"/>
              <a:t>*kostfiber kan inte brytas ner men hjälper tarmarna att fungera normalt. Bindas vätska och låter maten rör sig lättare. Görs så att du känner dig mätt </a:t>
            </a:r>
          </a:p>
        </p:txBody>
      </p:sp>
    </p:spTree>
    <p:extLst>
      <p:ext uri="{BB962C8B-B14F-4D97-AF65-F5344CB8AC3E}">
        <p14:creationId xmlns:p14="http://schemas.microsoft.com/office/powerpoint/2010/main" val="3362452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BCF7934-5AAE-1F0E-8DA5-B1697F509C04}"/>
              </a:ext>
            </a:extLst>
          </p:cNvPr>
          <p:cNvSpPr>
            <a:spLocks noGrp="1"/>
          </p:cNvSpPr>
          <p:nvPr>
            <p:ph type="title"/>
          </p:nvPr>
        </p:nvSpPr>
        <p:spPr/>
        <p:txBody>
          <a:bodyPr/>
          <a:lstStyle/>
          <a:p>
            <a:r>
              <a:rPr lang="sv-SE" dirty="0"/>
              <a:t>Fetter </a:t>
            </a:r>
          </a:p>
        </p:txBody>
      </p:sp>
      <p:sp>
        <p:nvSpPr>
          <p:cNvPr id="3" name="Platshållare för innehåll 2">
            <a:extLst>
              <a:ext uri="{FF2B5EF4-FFF2-40B4-BE49-F238E27FC236}">
                <a16:creationId xmlns:a16="http://schemas.microsoft.com/office/drawing/2014/main" id="{B42CB74C-DD63-0C33-EF1F-828F3429C406}"/>
              </a:ext>
            </a:extLst>
          </p:cNvPr>
          <p:cNvSpPr>
            <a:spLocks noGrp="1"/>
          </p:cNvSpPr>
          <p:nvPr>
            <p:ph idx="1"/>
          </p:nvPr>
        </p:nvSpPr>
        <p:spPr/>
        <p:txBody>
          <a:bodyPr/>
          <a:lstStyle/>
          <a:p>
            <a:r>
              <a:rPr lang="sv-SE" dirty="0"/>
              <a:t>Ger en stor mängd energi, bryts ner långsamt </a:t>
            </a:r>
          </a:p>
          <a:p>
            <a:r>
              <a:rPr lang="sv-SE" dirty="0"/>
              <a:t>Används i kroppen för att bygga upp alla cellmembraner </a:t>
            </a:r>
          </a:p>
          <a:p>
            <a:r>
              <a:rPr lang="sv-SE" dirty="0"/>
              <a:t>Används i kroppen för att skydda inre organen </a:t>
            </a:r>
          </a:p>
          <a:p>
            <a:r>
              <a:rPr lang="sv-SE" dirty="0"/>
              <a:t>Många smakämnen och vitaminer är fettlösliga </a:t>
            </a:r>
          </a:p>
          <a:p>
            <a:r>
              <a:rPr lang="sv-SE" dirty="0"/>
              <a:t>Består av molekyler som heter fettsyror </a:t>
            </a:r>
          </a:p>
          <a:p>
            <a:pPr lvl="1"/>
            <a:r>
              <a:rPr lang="sv-SE" dirty="0"/>
              <a:t>Kan vara mättat eller omättat </a:t>
            </a:r>
          </a:p>
        </p:txBody>
      </p:sp>
    </p:spTree>
    <p:extLst>
      <p:ext uri="{BB962C8B-B14F-4D97-AF65-F5344CB8AC3E}">
        <p14:creationId xmlns:p14="http://schemas.microsoft.com/office/powerpoint/2010/main" val="1831901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ett höjer inte blodsockret! - Next Level Biohacking">
            <a:extLst>
              <a:ext uri="{FF2B5EF4-FFF2-40B4-BE49-F238E27FC236}">
                <a16:creationId xmlns:a16="http://schemas.microsoft.com/office/drawing/2014/main" id="{7DEA6E69-5797-A7D7-533F-D4A135647F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0125" y="0"/>
            <a:ext cx="76517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5199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76D11F9A-1F7A-40AB-C886-153229C49493}"/>
              </a:ext>
            </a:extLst>
          </p:cNvPr>
          <p:cNvPicPr>
            <a:picLocks noChangeAspect="1"/>
          </p:cNvPicPr>
          <p:nvPr/>
        </p:nvPicPr>
        <p:blipFill>
          <a:blip r:embed="rId2"/>
          <a:stretch>
            <a:fillRect/>
          </a:stretch>
        </p:blipFill>
        <p:spPr>
          <a:xfrm>
            <a:off x="1748315" y="0"/>
            <a:ext cx="8695369" cy="6858000"/>
          </a:xfrm>
          <a:prstGeom prst="rect">
            <a:avLst/>
          </a:prstGeom>
        </p:spPr>
      </p:pic>
    </p:spTree>
    <p:extLst>
      <p:ext uri="{BB962C8B-B14F-4D97-AF65-F5344CB8AC3E}">
        <p14:creationId xmlns:p14="http://schemas.microsoft.com/office/powerpoint/2010/main" val="3674416952"/>
      </p:ext>
    </p:extLst>
  </p:cSld>
  <p:clrMapOvr>
    <a:masterClrMapping/>
  </p:clrMapOvr>
</p:sld>
</file>

<file path=ppt/theme/theme1.xml><?xml version="1.0" encoding="utf-8"?>
<a:theme xmlns:a="http://schemas.openxmlformats.org/drawingml/2006/main" name="Office-tema">
  <a:themeElements>
    <a:clrScheme name="Blå">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tem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t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8956</TotalTime>
  <Words>618</Words>
  <Application>Microsoft Office PowerPoint</Application>
  <PresentationFormat>Bredbild</PresentationFormat>
  <Paragraphs>76</Paragraphs>
  <Slides>18</Slides>
  <Notes>2</Notes>
  <HiddenSlides>0</HiddenSlides>
  <MMClips>0</MMClips>
  <ScaleCrop>false</ScaleCrop>
  <HeadingPairs>
    <vt:vector size="6" baseType="variant">
      <vt:variant>
        <vt:lpstr>Använt teckensnitt</vt:lpstr>
      </vt:variant>
      <vt:variant>
        <vt:i4>3</vt:i4>
      </vt:variant>
      <vt:variant>
        <vt:lpstr>Tema</vt:lpstr>
      </vt:variant>
      <vt:variant>
        <vt:i4>1</vt:i4>
      </vt:variant>
      <vt:variant>
        <vt:lpstr>Bildrubriker</vt:lpstr>
      </vt:variant>
      <vt:variant>
        <vt:i4>18</vt:i4>
      </vt:variant>
    </vt:vector>
  </HeadingPairs>
  <TitlesOfParts>
    <vt:vector size="22" baseType="lpstr">
      <vt:lpstr>Arial</vt:lpstr>
      <vt:lpstr>Calibri</vt:lpstr>
      <vt:lpstr>Calibri Light</vt:lpstr>
      <vt:lpstr>Office-tema</vt:lpstr>
      <vt:lpstr>Naturkunskap 1b</vt:lpstr>
      <vt:lpstr>Du blir det du stoppar i dig </vt:lpstr>
      <vt:lpstr>Kolhydrater </vt:lpstr>
      <vt:lpstr>PowerPoint-presentation</vt:lpstr>
      <vt:lpstr>PowerPoint-presentation</vt:lpstr>
      <vt:lpstr>Vad man ska äta </vt:lpstr>
      <vt:lpstr>Fetter </vt:lpstr>
      <vt:lpstr>PowerPoint-presentation</vt:lpstr>
      <vt:lpstr>PowerPoint-presentation</vt:lpstr>
      <vt:lpstr>PowerPoint-presentation</vt:lpstr>
      <vt:lpstr>Transfettsyror </vt:lpstr>
      <vt:lpstr>Proteiner </vt:lpstr>
      <vt:lpstr>PowerPoint-presentation</vt:lpstr>
      <vt:lpstr>Vitaminer och Mineralämnen </vt:lpstr>
      <vt:lpstr>PowerPoint-presentation</vt:lpstr>
      <vt:lpstr>Matspjälkning</vt:lpstr>
      <vt:lpstr>PowerPoint-presentation</vt:lpstr>
      <vt:lpstr>PowerPoint-presentation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Naturkunskap 1b</dc:title>
  <dc:creator>Fares Makki</dc:creator>
  <cp:lastModifiedBy>Fares Makki</cp:lastModifiedBy>
  <cp:revision>2</cp:revision>
  <dcterms:created xsi:type="dcterms:W3CDTF">2024-03-04T06:06:02Z</dcterms:created>
  <dcterms:modified xsi:type="dcterms:W3CDTF">2024-12-09T06:38:52Z</dcterms:modified>
</cp:coreProperties>
</file>

<file path=docProps/thumbnail.jpeg>
</file>